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7" r:id="rId31"/>
    <p:sldId id="285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6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6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4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04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6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00C4C24-89DA-4C56-B3C2-0807703099E5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676906-1B28-4607-B2E4-8E34EFDA0F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1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114604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INDICATORS  OF  HEALTH .</a:t>
            </a:r>
            <a:endParaRPr lang="en-US" sz="4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934200" y="4876800"/>
            <a:ext cx="1752600" cy="6126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Dr.Ezhilarasi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INFANT  MORTALITY  RATE 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It  is   defined  as   the   number  of  deaths    of  infants  per  1000  live  births,  during  a  given  year  in  a  given  population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MATERNAL  MORTALITY   RATE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This  also  indicates   the  quality  of  services  provided  to  mothers  of  reproductive  age  group, i.e. antenatal,  natal,  and  postnatal   services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MORTALITY  RATE.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It  is  the  number  of  deaths  of    children  between  1  to  4 years  , during  a  given  year  per  1000  mid-year  population  of  that  age  group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5  PROPORTIONAL  MORTALITY  RATE.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It  the   proportion  or  percentage  of  total  deaths  occurring  among  the  children  below  5  years  of  age.</a:t>
            </a:r>
          </a:p>
          <a:p>
            <a:r>
              <a:rPr lang="en-US" dirty="0" smtClean="0"/>
              <a:t> PROPORTIONAL   MORTALITY  RATE ;</a:t>
            </a:r>
          </a:p>
          <a:p>
            <a:r>
              <a:rPr lang="en-US" dirty="0" smtClean="0"/>
              <a:t>            The  proportional  mortality  rate  of  communicable  diseases  means  the  percentage  of  total  deaths  due  to  communicable  diseases   is  an  useful  indicator  because  it  indicates  the  magnitude  of  preventable   mortality.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MORBIDITY  INDICATORS.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These  reveal  the  burden  of  diseases  in  a  community.  The  following  morbidity  rates  are  used  for  assessing   the  health  status;</a:t>
            </a:r>
          </a:p>
          <a:p>
            <a:r>
              <a:rPr lang="en-US" dirty="0" smtClean="0"/>
              <a:t>          Incidence  rate</a:t>
            </a:r>
          </a:p>
          <a:p>
            <a:r>
              <a:rPr lang="en-US" dirty="0" smtClean="0"/>
              <a:t>          Prevalence  rate</a:t>
            </a:r>
          </a:p>
          <a:p>
            <a:r>
              <a:rPr lang="en-US" dirty="0" smtClean="0"/>
              <a:t>           Notification  rate</a:t>
            </a:r>
          </a:p>
          <a:p>
            <a:r>
              <a:rPr lang="en-US" dirty="0" smtClean="0"/>
              <a:t>           Out  patients  attendance  rate</a:t>
            </a:r>
          </a:p>
          <a:p>
            <a:r>
              <a:rPr lang="en-US" dirty="0" smtClean="0"/>
              <a:t>          Hospital  admission   and   discharge  rate</a:t>
            </a:r>
          </a:p>
          <a:p>
            <a:r>
              <a:rPr lang="en-US" dirty="0" smtClean="0"/>
              <a:t>          Duration  of  stay   in  the   hospital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  RATE; </a:t>
            </a:r>
          </a:p>
          <a:p>
            <a:r>
              <a:rPr lang="en-US" dirty="0" smtClean="0"/>
              <a:t>           It  is  the  number  of   new  cases  of  a  particular  disease  occurring  per  1000   population  in  a  year.</a:t>
            </a:r>
          </a:p>
          <a:p>
            <a:r>
              <a:rPr lang="en-US" dirty="0" smtClean="0"/>
              <a:t>   PREVALENCE  RATE;</a:t>
            </a:r>
          </a:p>
          <a:p>
            <a:r>
              <a:rPr lang="en-US" dirty="0" smtClean="0"/>
              <a:t>             It  is  the  total   number  of  both   old  and  new   cases   existing   in  the  population  during   a  given  period   or   time.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  RATE.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It   is   the  percentage   of  the  population,  unable  to  perform  the   routine  expected  , daily  activities   due  to  injury  or  illness.</a:t>
            </a:r>
          </a:p>
          <a:p>
            <a:r>
              <a:rPr lang="en-US" dirty="0" smtClean="0"/>
              <a:t>Disability  rate  quantifies  the   seriousness  of  the  disease;</a:t>
            </a:r>
          </a:p>
          <a:p>
            <a:r>
              <a:rPr lang="en-US" dirty="0" smtClean="0"/>
              <a:t>The  disability  rates   are  divided   into   two   groups;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Event  type  indicators;</a:t>
            </a:r>
          </a:p>
          <a:p>
            <a:r>
              <a:rPr lang="en-US" dirty="0" smtClean="0"/>
              <a:t>              Number  of  days  of   restricted   activity.</a:t>
            </a:r>
          </a:p>
          <a:p>
            <a:r>
              <a:rPr lang="en-US" dirty="0" smtClean="0"/>
              <a:t>           Bed  disability  days</a:t>
            </a:r>
          </a:p>
          <a:p>
            <a:r>
              <a:rPr lang="en-US" dirty="0" smtClean="0"/>
              <a:t>            Work   loss  days (or  school  loss  days )</a:t>
            </a:r>
          </a:p>
          <a:p>
            <a:r>
              <a:rPr lang="en-US" dirty="0" smtClean="0"/>
              <a:t>2.Person  type  indicators;</a:t>
            </a:r>
          </a:p>
          <a:p>
            <a:r>
              <a:rPr lang="en-US" dirty="0" smtClean="0"/>
              <a:t>         Limitation   of   mobility (confined  to  bed  or  house )</a:t>
            </a:r>
          </a:p>
          <a:p>
            <a:r>
              <a:rPr lang="en-US" dirty="0" smtClean="0"/>
              <a:t>         Limitation  of   daily   activity 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Sullivan”s</a:t>
            </a:r>
            <a:r>
              <a:rPr lang="en-US" dirty="0" smtClean="0"/>
              <a:t>   index;</a:t>
            </a:r>
          </a:p>
          <a:p>
            <a:r>
              <a:rPr lang="en-US" dirty="0" smtClean="0"/>
              <a:t>       This  is  computed   by  subtracting  the  duration  of  bed  disability (during  life )  from  the   expectation  of   life  at   birth.  This  is  one  of  the  recent  indicators .</a:t>
            </a:r>
          </a:p>
          <a:p>
            <a:r>
              <a:rPr lang="en-US" dirty="0" smtClean="0"/>
              <a:t>      For  example,  if  the  expectation  of  life  is  62.6  years  for  an  Indian  and  the  disability   days  is  7.6  years,  the  </a:t>
            </a:r>
            <a:r>
              <a:rPr lang="en-US" dirty="0" err="1" smtClean="0"/>
              <a:t>Sullivan”s</a:t>
            </a:r>
            <a:r>
              <a:rPr lang="en-US" dirty="0" smtClean="0"/>
              <a:t>  index  is  </a:t>
            </a:r>
          </a:p>
          <a:p>
            <a:r>
              <a:rPr lang="en-US" dirty="0" smtClean="0"/>
              <a:t>62.6  --7.6     55  years.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 adjusted  life  expectancy; (HALE )</a:t>
            </a:r>
          </a:p>
          <a:p>
            <a:r>
              <a:rPr lang="en-US" dirty="0" smtClean="0"/>
              <a:t>            It  is  the  number  of  years   a  newborn  is  expected   to  live  in  full  health,  based  on  current  morbidity   and  mortality.</a:t>
            </a:r>
          </a:p>
          <a:p>
            <a:r>
              <a:rPr lang="en-US" dirty="0" smtClean="0"/>
              <a:t>Disability   adjusted  life  year (DALY );</a:t>
            </a:r>
          </a:p>
          <a:p>
            <a:r>
              <a:rPr lang="en-US" dirty="0" smtClean="0"/>
              <a:t>         It  is  the  number  of  years  lost  in  the  healthy  life  of  an  individual  due  to  disability.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These  are  the  guidelines   which  indicate  the  health  status  of  a  country.</a:t>
            </a:r>
          </a:p>
          <a:p>
            <a:r>
              <a:rPr lang="en-US" dirty="0"/>
              <a:t> </a:t>
            </a:r>
            <a:r>
              <a:rPr lang="en-US" dirty="0" smtClean="0"/>
              <a:t>            Indicators  are  required  not  only  to  measure  the  health  status  of  a  community,  but  also  to  compare  the  health  status  of  one  country  with  that  of  another.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 NUTRITIONAL  STATUS  INDICATORS.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Nutritional  status  is  a  positive  health  indicator.  They  are;</a:t>
            </a:r>
          </a:p>
          <a:p>
            <a:r>
              <a:rPr lang="en-US" dirty="0" smtClean="0"/>
              <a:t>      a.  Anthropometric   measurements  of  preschool  children.</a:t>
            </a:r>
          </a:p>
          <a:p>
            <a:r>
              <a:rPr lang="en-US" dirty="0" smtClean="0"/>
              <a:t>      b.  Heights  (and  sometimes  weights ) of  children  at  school   entry ,  and  </a:t>
            </a:r>
          </a:p>
          <a:p>
            <a:r>
              <a:rPr lang="en-US" dirty="0" smtClean="0"/>
              <a:t>      c.  Prevalence  of  low  birth  weight.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5.HEALTH  CARE  DELIVERY  INDICATORS.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 frequently  used  indicators  of  health  care  delivery  are;</a:t>
            </a:r>
          </a:p>
          <a:p>
            <a:r>
              <a:rPr lang="en-US" dirty="0" smtClean="0"/>
              <a:t>  a. Doctor-population  ratio</a:t>
            </a:r>
          </a:p>
          <a:p>
            <a:r>
              <a:rPr lang="en-US" dirty="0" smtClean="0"/>
              <a:t>  b. Doctor- nurse  ratio</a:t>
            </a:r>
          </a:p>
          <a:p>
            <a:r>
              <a:rPr lang="en-US" dirty="0" smtClean="0"/>
              <a:t>  c.  Population  - bed  ratio</a:t>
            </a:r>
          </a:p>
          <a:p>
            <a:r>
              <a:rPr lang="en-US" dirty="0" smtClean="0"/>
              <a:t>  d.  Population  per  health/  </a:t>
            </a:r>
            <a:r>
              <a:rPr lang="en-US" dirty="0" err="1" smtClean="0"/>
              <a:t>subcentre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  e.   Population  per  traditional  birth  attendant.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6.UTILIZATION  RATES.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It   is  the  proportion (percentage )  of  the  people  actually  utilizing  the  health  care  services,  in  a  given  population  during  a  given  year.</a:t>
            </a:r>
          </a:p>
          <a:p>
            <a:r>
              <a:rPr lang="en-US" dirty="0" smtClean="0"/>
              <a:t>For  example;</a:t>
            </a:r>
          </a:p>
          <a:p>
            <a:r>
              <a:rPr lang="en-US" dirty="0" smtClean="0"/>
              <a:t>      Proportion  of  infants  “fully  immunized “.</a:t>
            </a:r>
          </a:p>
          <a:p>
            <a:r>
              <a:rPr lang="en-US" dirty="0" smtClean="0"/>
              <a:t>      Proportion  of  expectant  mothers,  who  have  received, “Adequate  antenatal  care”.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Proportion  of  deliveries  conducted  </a:t>
            </a:r>
            <a:r>
              <a:rPr lang="en-US" dirty="0" err="1" smtClean="0"/>
              <a:t>by,”Trained</a:t>
            </a:r>
            <a:r>
              <a:rPr lang="en-US" dirty="0" smtClean="0"/>
              <a:t>  birth   attendants”.</a:t>
            </a:r>
          </a:p>
          <a:p>
            <a:r>
              <a:rPr lang="en-US" dirty="0" smtClean="0"/>
              <a:t>     Bed-occupancy  rate  in  the  hospitals .</a:t>
            </a:r>
          </a:p>
          <a:p>
            <a:r>
              <a:rPr lang="en-US" dirty="0" smtClean="0"/>
              <a:t>     Coverage  with  insecticidal  spraying 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 Indicators  of  social   and  mental  health;</a:t>
            </a:r>
          </a:p>
          <a:p>
            <a:r>
              <a:rPr lang="en-US" dirty="0" smtClean="0"/>
              <a:t>               These   include  the  rates  of  crimes,  assault,  murder  theft,  suicides,  homicides,  accidents,  juvenile  delinquency,  prostitution,  gambling ,  drug-abuse,  lock-out  of  industries  etc.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8.Socioeconomic   indicators;</a:t>
            </a:r>
          </a:p>
          <a:p>
            <a:r>
              <a:rPr lang="en-US" dirty="0" smtClean="0"/>
              <a:t>          Growth  rate  of  the  population</a:t>
            </a:r>
          </a:p>
          <a:p>
            <a:r>
              <a:rPr lang="en-US" dirty="0" smtClean="0"/>
              <a:t>           Per  capita  income (GNP )</a:t>
            </a:r>
          </a:p>
          <a:p>
            <a:r>
              <a:rPr lang="en-US" dirty="0" smtClean="0"/>
              <a:t>           percentage   of  people  below  poverty  line.</a:t>
            </a:r>
          </a:p>
          <a:p>
            <a:r>
              <a:rPr lang="en-US" dirty="0" smtClean="0"/>
              <a:t>           Level  of  unemployment</a:t>
            </a:r>
          </a:p>
          <a:p>
            <a:r>
              <a:rPr lang="en-US" dirty="0" smtClean="0"/>
              <a:t>            Dependency  ratio</a:t>
            </a:r>
          </a:p>
          <a:p>
            <a:r>
              <a:rPr lang="en-US" dirty="0" smtClean="0"/>
              <a:t>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Literacy  rate</a:t>
            </a:r>
          </a:p>
          <a:p>
            <a:r>
              <a:rPr lang="en-US" dirty="0" smtClean="0"/>
              <a:t>     Family  size</a:t>
            </a:r>
          </a:p>
          <a:p>
            <a:r>
              <a:rPr lang="en-US" dirty="0" smtClean="0"/>
              <a:t>     Per  capita  calorie  availability</a:t>
            </a:r>
          </a:p>
          <a:p>
            <a:r>
              <a:rPr lang="en-US" dirty="0" smtClean="0"/>
              <a:t>     Percentage  of   over- crowded  houses.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HEALTH  POLICY  INDICATORS;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These  are  the  proportion  of  the  budget (NGP )  spent  on  health  services  and  health   related  services  such  as  water  supply,  sanitation,  nutrition,  housing,  community  development, etc.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10.ENVIRONMENTAL   INDICATORS;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These  reflect  the  quality  of  physical  and  biological  environment.  These  include  the  indicators  relating  to  pollution  of  air,  water,  noise,  radiation,  solid  waste,  etc.  </a:t>
            </a:r>
            <a:r>
              <a:rPr lang="en-US" dirty="0" err="1" smtClean="0"/>
              <a:t>Impotant</a:t>
            </a:r>
            <a:r>
              <a:rPr lang="en-US" dirty="0" smtClean="0"/>
              <a:t>  ones  are;</a:t>
            </a:r>
          </a:p>
          <a:p>
            <a:r>
              <a:rPr lang="en-US" dirty="0" smtClean="0"/>
              <a:t>        Percentage  of  houses  receiving  safe  water  supply.</a:t>
            </a:r>
          </a:p>
          <a:p>
            <a:r>
              <a:rPr lang="en-US" dirty="0" smtClean="0"/>
              <a:t>        Percentage  of  houses  having  adequate  sanitary  facilities, etc.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11. Indicator  of  quality  of  life;</a:t>
            </a:r>
          </a:p>
          <a:p>
            <a:r>
              <a:rPr lang="en-US" dirty="0" smtClean="0"/>
              <a:t>             This  is  physical  quality  of  life  </a:t>
            </a:r>
            <a:r>
              <a:rPr lang="en-US" dirty="0" err="1" smtClean="0"/>
              <a:t>index.It</a:t>
            </a:r>
            <a:r>
              <a:rPr lang="en-US" dirty="0" smtClean="0"/>
              <a:t>   consolidates   three   indicators;</a:t>
            </a:r>
          </a:p>
          <a:p>
            <a:r>
              <a:rPr lang="en-US" dirty="0" smtClean="0"/>
              <a:t>            Infant  mortality</a:t>
            </a:r>
          </a:p>
          <a:p>
            <a:r>
              <a:rPr lang="en-US" dirty="0" smtClean="0"/>
              <a:t>             Life  expectancy  at  age  one</a:t>
            </a:r>
          </a:p>
          <a:p>
            <a:r>
              <a:rPr lang="en-US" dirty="0" smtClean="0"/>
              <a:t>            Literacy.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 OF  INDICATORS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To  measure  the  health  status  of  a  country.</a:t>
            </a:r>
          </a:p>
          <a:p>
            <a:r>
              <a:rPr lang="en-US" dirty="0"/>
              <a:t> </a:t>
            </a:r>
            <a:r>
              <a:rPr lang="en-US" dirty="0" smtClean="0"/>
              <a:t>  To  compare  the  health  status  of  one  country  with  that  of  another  country.</a:t>
            </a:r>
          </a:p>
          <a:p>
            <a:r>
              <a:rPr lang="en-US" dirty="0"/>
              <a:t> </a:t>
            </a:r>
            <a:r>
              <a:rPr lang="en-US" dirty="0" smtClean="0"/>
              <a:t>  To  assess  the  health  care  needs.</a:t>
            </a:r>
          </a:p>
          <a:p>
            <a:r>
              <a:rPr lang="en-US" dirty="0"/>
              <a:t> </a:t>
            </a:r>
            <a:r>
              <a:rPr lang="en-US" dirty="0" smtClean="0"/>
              <a:t>   To  plan  and  implement  health  care  services. </a:t>
            </a:r>
          </a:p>
          <a:p>
            <a:r>
              <a:rPr lang="en-US" dirty="0"/>
              <a:t> </a:t>
            </a:r>
            <a:r>
              <a:rPr lang="en-US" dirty="0" smtClean="0"/>
              <a:t>    To  evaluate  the  health  care  services 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 OTHER  INDICATORS.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a.  Social  indicators</a:t>
            </a:r>
          </a:p>
          <a:p>
            <a:r>
              <a:rPr lang="en-US" dirty="0" smtClean="0"/>
              <a:t>     b.  Basic  needs  indicators</a:t>
            </a:r>
          </a:p>
          <a:p>
            <a:r>
              <a:rPr lang="en-US" dirty="0" smtClean="0"/>
              <a:t>     c.   Health  for  All   indicators</a:t>
            </a:r>
          </a:p>
          <a:p>
            <a:r>
              <a:rPr lang="en-US" dirty="0" smtClean="0"/>
              <a:t>     d.   Millennium  Development   Goal  indicators.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 OF  INDICATORS.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Should  be  valid</a:t>
            </a:r>
          </a:p>
          <a:p>
            <a:r>
              <a:rPr lang="en-US" dirty="0"/>
              <a:t> </a:t>
            </a:r>
            <a:r>
              <a:rPr lang="en-US" dirty="0" smtClean="0"/>
              <a:t> Should  be  reliable</a:t>
            </a:r>
          </a:p>
          <a:p>
            <a:r>
              <a:rPr lang="en-US" dirty="0"/>
              <a:t> </a:t>
            </a:r>
            <a:r>
              <a:rPr lang="en-US" dirty="0" smtClean="0"/>
              <a:t> Should  be  sensitive</a:t>
            </a:r>
          </a:p>
          <a:p>
            <a:r>
              <a:rPr lang="en-US" dirty="0"/>
              <a:t> </a:t>
            </a:r>
            <a:r>
              <a:rPr lang="en-US" dirty="0" smtClean="0"/>
              <a:t> Should  be  specific</a:t>
            </a:r>
          </a:p>
          <a:p>
            <a:r>
              <a:rPr lang="en-US" dirty="0"/>
              <a:t> </a:t>
            </a:r>
            <a:r>
              <a:rPr lang="en-US" dirty="0" smtClean="0"/>
              <a:t> Should  be  feasible</a:t>
            </a:r>
          </a:p>
          <a:p>
            <a:r>
              <a:rPr lang="en-US" dirty="0"/>
              <a:t> </a:t>
            </a:r>
            <a:r>
              <a:rPr lang="en-US" dirty="0" smtClean="0"/>
              <a:t> Should  be  relevant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Health  is  </a:t>
            </a:r>
            <a:r>
              <a:rPr lang="en-US" dirty="0" err="1" smtClean="0"/>
              <a:t>multidimensional,and</a:t>
            </a:r>
            <a:r>
              <a:rPr lang="en-US" dirty="0" smtClean="0"/>
              <a:t>  each  dimension  is  influenced  by  numerous  factors,  some  known  and  many  unknown .This  means  we  must  measure  health  </a:t>
            </a:r>
            <a:r>
              <a:rPr lang="en-US" dirty="0" err="1" smtClean="0"/>
              <a:t>multidimensionally</a:t>
            </a:r>
            <a:r>
              <a:rPr lang="en-US" dirty="0" smtClean="0"/>
              <a:t>.  These  indicators  are  classified  as ;</a:t>
            </a:r>
          </a:p>
          <a:p>
            <a:r>
              <a:rPr lang="en-US" dirty="0"/>
              <a:t> </a:t>
            </a:r>
            <a:r>
              <a:rPr lang="en-US" dirty="0" smtClean="0"/>
              <a:t>  1.Mortality  indicators</a:t>
            </a:r>
          </a:p>
          <a:p>
            <a:r>
              <a:rPr lang="en-US" dirty="0"/>
              <a:t> </a:t>
            </a:r>
            <a:r>
              <a:rPr lang="en-US" dirty="0" smtClean="0"/>
              <a:t>   2.morbidity  indicators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3.Disability  rates</a:t>
            </a:r>
          </a:p>
          <a:p>
            <a:r>
              <a:rPr lang="en-US" dirty="0"/>
              <a:t> </a:t>
            </a:r>
            <a:r>
              <a:rPr lang="en-US" dirty="0" smtClean="0"/>
              <a:t> 4.Nutritional  status  indicators</a:t>
            </a:r>
          </a:p>
          <a:p>
            <a:r>
              <a:rPr lang="en-US" dirty="0"/>
              <a:t> </a:t>
            </a:r>
            <a:r>
              <a:rPr lang="en-US" dirty="0" smtClean="0"/>
              <a:t> 5.health  care  delivery  indicators</a:t>
            </a:r>
          </a:p>
          <a:p>
            <a:r>
              <a:rPr lang="en-US" dirty="0"/>
              <a:t> </a:t>
            </a:r>
            <a:r>
              <a:rPr lang="en-US" dirty="0" smtClean="0"/>
              <a:t> 6.Utilization  rates</a:t>
            </a:r>
          </a:p>
          <a:p>
            <a:r>
              <a:rPr lang="en-US" dirty="0"/>
              <a:t> </a:t>
            </a:r>
            <a:r>
              <a:rPr lang="en-US" dirty="0" smtClean="0"/>
              <a:t> 7.Indicators  of  social  and  mental  health</a:t>
            </a:r>
          </a:p>
          <a:p>
            <a:r>
              <a:rPr lang="en-US" dirty="0"/>
              <a:t> </a:t>
            </a:r>
            <a:r>
              <a:rPr lang="en-US" dirty="0" smtClean="0"/>
              <a:t>  8.Socioeconomic  indicators</a:t>
            </a:r>
          </a:p>
          <a:p>
            <a:r>
              <a:rPr lang="en-US" dirty="0"/>
              <a:t> </a:t>
            </a:r>
            <a:r>
              <a:rPr lang="en-US" dirty="0" smtClean="0"/>
              <a:t> 9.Environmental  indicators</a:t>
            </a:r>
          </a:p>
          <a:p>
            <a:r>
              <a:rPr lang="en-US" dirty="0"/>
              <a:t> </a:t>
            </a:r>
            <a:r>
              <a:rPr lang="en-US" dirty="0" smtClean="0"/>
              <a:t> 10.Indicators  of  quality  of  life</a:t>
            </a:r>
          </a:p>
          <a:p>
            <a:r>
              <a:rPr lang="en-US" dirty="0"/>
              <a:t> </a:t>
            </a:r>
            <a:r>
              <a:rPr lang="en-US" dirty="0" smtClean="0"/>
              <a:t>  11.Other  indicators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 INDICATORS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1.Crude  death  rate (CDR );</a:t>
            </a:r>
          </a:p>
          <a:p>
            <a:r>
              <a:rPr lang="en-US" dirty="0"/>
              <a:t> </a:t>
            </a:r>
            <a:r>
              <a:rPr lang="en-US" dirty="0" smtClean="0"/>
              <a:t>           It  is  defined  as  number  of  deaths  per  1000 population  ,  per  year,  in  a  given  area . It  indicates  the  rate  at  which  people  are  dying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Expectation  of  life ;</a:t>
            </a:r>
          </a:p>
          <a:p>
            <a:r>
              <a:rPr lang="en-US" dirty="0"/>
              <a:t> </a:t>
            </a:r>
            <a:r>
              <a:rPr lang="en-US" dirty="0" smtClean="0"/>
              <a:t>          Life  expectancy  at  birth  is  “ the  average  number  of  years  that   will  be  lived  by  those  born  alive  into  a  population  if  the   current  age-specific  mortality  rates   persist.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 SPECIFIC  DEATH  RATES.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It    is   defined  as   total   number  of  deaths  occurring  in  a  specific  age  group  of  the  population ( e.g.20-24years )   in  a   defined   area   during  a  specific  period  per  1000  estimated   total  population.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1237</Words>
  <Application>Microsoft Office PowerPoint</Application>
  <PresentationFormat>On-screen Show (4:3)</PresentationFormat>
  <Paragraphs>127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Calibri</vt:lpstr>
      <vt:lpstr>Calibri Light</vt:lpstr>
      <vt:lpstr>Retrospect</vt:lpstr>
      <vt:lpstr>INDICATORS  OF  HEALTH .</vt:lpstr>
      <vt:lpstr>PowerPoint Presentation</vt:lpstr>
      <vt:lpstr>USES  OF  INDICATORS .</vt:lpstr>
      <vt:lpstr>CHARACTERISTICS  OF  INDICATORS.</vt:lpstr>
      <vt:lpstr>PowerPoint Presentation</vt:lpstr>
      <vt:lpstr>PowerPoint Presentation</vt:lpstr>
      <vt:lpstr>MORTALITY  INDICATORS .</vt:lpstr>
      <vt:lpstr>PowerPoint Presentation</vt:lpstr>
      <vt:lpstr>AGE  SPECIFIC  DEATH  RATES.</vt:lpstr>
      <vt:lpstr>INFANT  MORTALITY  RATE .</vt:lpstr>
      <vt:lpstr>MATERNAL  MORTALITY   RATE .</vt:lpstr>
      <vt:lpstr>CHILD  MORTALITY  RATE.</vt:lpstr>
      <vt:lpstr>UNDER 5  PROPORTIONAL  MORTALITY  RATE.</vt:lpstr>
      <vt:lpstr>MORBIDITY  INDICATORS.</vt:lpstr>
      <vt:lpstr>PowerPoint Presentation</vt:lpstr>
      <vt:lpstr>DISABILITY   RATE.</vt:lpstr>
      <vt:lpstr>PowerPoint Presentation</vt:lpstr>
      <vt:lpstr>PowerPoint Presentation</vt:lpstr>
      <vt:lpstr>PowerPoint Presentation</vt:lpstr>
      <vt:lpstr>4.  NUTRITIONAL  STATUS  INDICATORS.</vt:lpstr>
      <vt:lpstr>5.HEALTH  CARE  DELIVERY  INDICATORS.</vt:lpstr>
      <vt:lpstr>6.UTILIZATION  RATES.</vt:lpstr>
      <vt:lpstr>PowerPoint Presentation</vt:lpstr>
      <vt:lpstr>PowerPoint Presentation</vt:lpstr>
      <vt:lpstr>PowerPoint Presentation</vt:lpstr>
      <vt:lpstr>PowerPoint Presentation</vt:lpstr>
      <vt:lpstr>9. HEALTH  POLICY  INDICATORS; </vt:lpstr>
      <vt:lpstr>10.ENVIRONMENTAL   INDICATORS;</vt:lpstr>
      <vt:lpstr>PowerPoint Presentation</vt:lpstr>
      <vt:lpstr>12.  OTHER  INDICATORS.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 OF  HEALTH .</dc:title>
  <dc:creator>Dept. Of CM</dc:creator>
  <cp:lastModifiedBy>Lib Lab One</cp:lastModifiedBy>
  <cp:revision>45</cp:revision>
  <dcterms:created xsi:type="dcterms:W3CDTF">2020-09-07T04:19:10Z</dcterms:created>
  <dcterms:modified xsi:type="dcterms:W3CDTF">2020-12-02T06:04:53Z</dcterms:modified>
</cp:coreProperties>
</file>